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13B3-552E-40B2-A664-93E9FC33E0D4}" type="datetimeFigureOut">
              <a:rPr lang="ar-IQ" smtClean="0"/>
              <a:t>15/09/1445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CCB81-A1C2-467C-8399-46D372E0DC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933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13B3-552E-40B2-A664-93E9FC33E0D4}" type="datetimeFigureOut">
              <a:rPr lang="ar-IQ" smtClean="0"/>
              <a:t>15/09/1445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CCB81-A1C2-467C-8399-46D372E0DC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770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13B3-552E-40B2-A664-93E9FC33E0D4}" type="datetimeFigureOut">
              <a:rPr lang="ar-IQ" smtClean="0"/>
              <a:t>15/09/1445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CCB81-A1C2-467C-8399-46D372E0DC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7262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13B3-552E-40B2-A664-93E9FC33E0D4}" type="datetimeFigureOut">
              <a:rPr lang="ar-IQ" smtClean="0"/>
              <a:t>15/09/1445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CCB81-A1C2-467C-8399-46D372E0DC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842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13B3-552E-40B2-A664-93E9FC33E0D4}" type="datetimeFigureOut">
              <a:rPr lang="ar-IQ" smtClean="0"/>
              <a:t>15/09/1445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CCB81-A1C2-467C-8399-46D372E0DC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8162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13B3-552E-40B2-A664-93E9FC33E0D4}" type="datetimeFigureOut">
              <a:rPr lang="ar-IQ" smtClean="0"/>
              <a:t>15/09/1445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CCB81-A1C2-467C-8399-46D372E0DC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551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13B3-552E-40B2-A664-93E9FC33E0D4}" type="datetimeFigureOut">
              <a:rPr lang="ar-IQ" smtClean="0"/>
              <a:t>15/09/1445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CCB81-A1C2-467C-8399-46D372E0DC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606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13B3-552E-40B2-A664-93E9FC33E0D4}" type="datetimeFigureOut">
              <a:rPr lang="ar-IQ" smtClean="0"/>
              <a:t>15/09/1445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CCB81-A1C2-467C-8399-46D372E0DC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7750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13B3-552E-40B2-A664-93E9FC33E0D4}" type="datetimeFigureOut">
              <a:rPr lang="ar-IQ" smtClean="0"/>
              <a:t>15/09/1445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CCB81-A1C2-467C-8399-46D372E0DC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635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13B3-552E-40B2-A664-93E9FC33E0D4}" type="datetimeFigureOut">
              <a:rPr lang="ar-IQ" smtClean="0"/>
              <a:t>15/09/1445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CCB81-A1C2-467C-8399-46D372E0DC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830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13B3-552E-40B2-A664-93E9FC33E0D4}" type="datetimeFigureOut">
              <a:rPr lang="ar-IQ" smtClean="0"/>
              <a:t>15/09/1445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CCB81-A1C2-467C-8399-46D372E0DC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293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613B3-552E-40B2-A664-93E9FC33E0D4}" type="datetimeFigureOut">
              <a:rPr lang="ar-IQ" smtClean="0"/>
              <a:t>15/09/1445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CCB81-A1C2-467C-8399-46D372E0DC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9825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IMMOBILIZATION (FIXATION)</a:t>
            </a:r>
            <a:endParaRPr lang="ar-IQ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99592" y="3645024"/>
            <a:ext cx="7848872" cy="252028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University of Basrah 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Veterinary Medicine collage 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Department of Vet. Surgery and obstetric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Dr. Alaa A. Ibrahim  </a:t>
            </a:r>
            <a:endParaRPr lang="ar-IQ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5593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Objectives of the fixation </a:t>
            </a:r>
            <a:endParaRPr lang="ar-IQ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544616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Stabilization of bone fragments during healing process</a:t>
            </a:r>
          </a:p>
          <a:p>
            <a:pPr algn="l" rtl="0"/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Prevent displacement, angulation, and rotation.</a:t>
            </a:r>
          </a:p>
          <a:p>
            <a:pPr algn="l" rtl="0"/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Fixation method used should</a:t>
            </a:r>
          </a:p>
          <a:p>
            <a:pPr algn="l" rtl="0"/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Accomplish uninterrupted stabilization at the time of the original surgery</a:t>
            </a:r>
          </a:p>
          <a:p>
            <a:pPr algn="l" rtl="0"/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Permit early ambulation</a:t>
            </a:r>
          </a:p>
          <a:p>
            <a:pPr algn="l" rtl="0"/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Permit the use of as many joints as possible during the healing period</a:t>
            </a:r>
            <a:endParaRPr lang="ar-IQ" sz="28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2201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Methods of Fixation</a:t>
            </a:r>
            <a:endParaRPr lang="ar-IQ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692696"/>
            <a:ext cx="8435280" cy="5832648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Limb splintage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(coaptation splints, casts, modified Thomas splint)</a:t>
            </a:r>
          </a:p>
          <a:p>
            <a:pPr algn="l" rtl="0"/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Bone splintage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(intramedullary pin, external skeletal fixator, bone plate)</a:t>
            </a:r>
          </a:p>
          <a:p>
            <a:pPr algn="l" rtl="0"/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Compression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(lag screw, cerclage/interfragmentary wire, tension band wire, tension band/compression plate)</a:t>
            </a:r>
          </a:p>
        </p:txBody>
      </p:sp>
    </p:spTree>
    <p:extLst>
      <p:ext uri="{BB962C8B-B14F-4D97-AF65-F5344CB8AC3E}">
        <p14:creationId xmlns:p14="http://schemas.microsoft.com/office/powerpoint/2010/main" val="1582910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88640"/>
            <a:ext cx="8219256" cy="6552728"/>
          </a:xfrm>
        </p:spPr>
        <p:txBody>
          <a:bodyPr/>
          <a:lstStyle/>
          <a:p>
            <a:pPr algn="l" rtl="0"/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The compression may be static in nature, as with a lag screw or cerclage wire, in which case the compression is not expected to change with time.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>
                <a:latin typeface="Angsana New" pitchFamily="18" charset="-34"/>
                <a:cs typeface="Angsana New" pitchFamily="18" charset="-34"/>
              </a:rPr>
              <a:t>Dynamic compression, on the other hand, does change cyclically with loading of the limb as limb function periodically loads and  bone surfaces.</a:t>
            </a:r>
          </a:p>
          <a:p>
            <a:pPr algn="l" rtl="0"/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algn="l" rtl="0"/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258" y="1524063"/>
            <a:ext cx="2177206" cy="3201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02159"/>
            <a:ext cx="4112245" cy="3194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4813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Temporary Splintage</a:t>
            </a:r>
            <a:endParaRPr lang="ar-IQ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908720"/>
            <a:ext cx="8568952" cy="5760640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Used to reduce additional trauma when delay in reduction and fixation for some reason is suspected </a:t>
            </a:r>
          </a:p>
          <a:p>
            <a:pPr algn="l" rtl="0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Temporary splintage(e.g., Robert-Jones dressing, c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oaptation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splint, Thomas splint) of the limb</a:t>
            </a:r>
          </a:p>
          <a:p>
            <a:pPr algn="l" rtl="0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Fractures distal to the elbow and stifle</a:t>
            </a:r>
          </a:p>
          <a:p>
            <a:pPr algn="l" rtl="0"/>
            <a:r>
              <a:rPr lang="en-US" sz="2400" smtClean="0">
                <a:latin typeface="Andalus" pitchFamily="18" charset="-78"/>
                <a:cs typeface="Andalus" pitchFamily="18" charset="-78"/>
              </a:rPr>
              <a:t>The objective in most fracture cases is early reduction and fixation</a:t>
            </a:r>
            <a:endParaRPr lang="ar-IQ" sz="2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986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Coaptation Splints and Casts</a:t>
            </a:r>
            <a:endParaRPr lang="ar-IQ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688632"/>
          </a:xfrm>
        </p:spPr>
        <p:txBody>
          <a:bodyPr>
            <a:normAutofit/>
          </a:bodyPr>
          <a:lstStyle/>
          <a:p>
            <a:pPr algn="l" rtl="0"/>
            <a:r>
              <a:rPr lang="en-US" dirty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en-US" dirty="0" err="1">
                <a:latin typeface="Angsana New" pitchFamily="18" charset="-34"/>
                <a:cs typeface="Angsana New" pitchFamily="18" charset="-34"/>
              </a:rPr>
              <a:t>coapt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” meaning to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approximate</a:t>
            </a:r>
          </a:p>
          <a:p>
            <a:pPr algn="l" rtl="0"/>
            <a:r>
              <a:rPr lang="en-US" dirty="0">
                <a:latin typeface="Angsana New" pitchFamily="18" charset="-34"/>
                <a:cs typeface="Angsana New" pitchFamily="18" charset="-34"/>
              </a:rPr>
              <a:t>External casts, splints, and bandages are often called “coaptation fixation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devices</a:t>
            </a:r>
          </a:p>
          <a:p>
            <a:pPr algn="l" rtl="0"/>
            <a:r>
              <a:rPr lang="en-US" dirty="0">
                <a:latin typeface="Angsana New" pitchFamily="18" charset="-34"/>
                <a:cs typeface="Angsana New" pitchFamily="18" charset="-34"/>
              </a:rPr>
              <a:t>Rigid materials such as fiberglass, plaster, and splint rod provide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the mechanical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strength and stiffness required in external coaptation, but these may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also endanger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the splinted limb if used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improperly</a:t>
            </a:r>
          </a:p>
          <a:p>
            <a:pPr algn="l" rtl="0"/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Approximate can be accomplished by </a:t>
            </a:r>
          </a:p>
          <a:p>
            <a:pPr algn="l" rtl="0"/>
            <a:r>
              <a:rPr lang="en-US" dirty="0" smtClean="0">
                <a:latin typeface="Angsana New" pitchFamily="18" charset="-34"/>
                <a:cs typeface="Andalus" pitchFamily="18" charset="-78"/>
              </a:rPr>
              <a:t>Simply </a:t>
            </a:r>
            <a:r>
              <a:rPr lang="en-US" dirty="0">
                <a:latin typeface="Angsana New" pitchFamily="18" charset="-34"/>
                <a:cs typeface="Andalus" pitchFamily="18" charset="-78"/>
              </a:rPr>
              <a:t>immobilizing muscles, as with a </a:t>
            </a:r>
            <a:r>
              <a:rPr lang="en-US" dirty="0" smtClean="0">
                <a:latin typeface="Angsana New" pitchFamily="18" charset="-34"/>
                <a:cs typeface="Andalus" pitchFamily="18" charset="-78"/>
              </a:rPr>
              <a:t>bandage</a:t>
            </a:r>
          </a:p>
          <a:p>
            <a:pPr algn="l" rtl="0"/>
            <a:r>
              <a:rPr lang="en-US" dirty="0">
                <a:latin typeface="Angsana New" pitchFamily="18" charset="-34"/>
                <a:cs typeface="Andalus" pitchFamily="18" charset="-78"/>
              </a:rPr>
              <a:t>by transmitting </a:t>
            </a:r>
            <a:r>
              <a:rPr lang="en-US" dirty="0" smtClean="0">
                <a:latin typeface="Angsana New" pitchFamily="18" charset="-34"/>
                <a:cs typeface="Andalus" pitchFamily="18" charset="-78"/>
              </a:rPr>
              <a:t>compression forces </a:t>
            </a:r>
            <a:r>
              <a:rPr lang="en-US" dirty="0">
                <a:latin typeface="Angsana New" pitchFamily="18" charset="-34"/>
                <a:cs typeface="Andalus" pitchFamily="18" charset="-78"/>
              </a:rPr>
              <a:t>to the bony structures by means of the interposed soft tissues, as with </a:t>
            </a:r>
            <a:r>
              <a:rPr lang="en-US" dirty="0" smtClean="0">
                <a:latin typeface="Angsana New" pitchFamily="18" charset="-34"/>
                <a:cs typeface="Andalus" pitchFamily="18" charset="-78"/>
              </a:rPr>
              <a:t>casts and </a:t>
            </a:r>
            <a:r>
              <a:rPr lang="en-US" dirty="0">
                <a:latin typeface="Angsana New" pitchFamily="18" charset="-34"/>
                <a:cs typeface="Andalus" pitchFamily="18" charset="-78"/>
              </a:rPr>
              <a:t>splints</a:t>
            </a:r>
            <a:endParaRPr lang="ar-IQ" dirty="0">
              <a:latin typeface="Angsana New" pitchFamily="18" charset="-34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911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Casts </a:t>
            </a:r>
            <a:r>
              <a:rPr lang="en-US" b="1" dirty="0" smtClean="0">
                <a:latin typeface="Algerian" pitchFamily="82" charset="0"/>
              </a:rPr>
              <a:t> &amp; splint</a:t>
            </a:r>
            <a:endParaRPr lang="ar-IQ" b="1" dirty="0"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688632"/>
          </a:xfrm>
        </p:spPr>
        <p:txBody>
          <a:bodyPr/>
          <a:lstStyle/>
          <a:p>
            <a:pPr algn="l" rtl="0"/>
            <a:r>
              <a:rPr lang="en-US" dirty="0" smtClean="0">
                <a:latin typeface="Andalus" pitchFamily="18" charset="-78"/>
                <a:cs typeface="Andalus" pitchFamily="18" charset="-78"/>
              </a:rPr>
              <a:t>Molded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tubular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structures</a:t>
            </a:r>
          </a:p>
          <a:p>
            <a:pPr algn="l" rtl="0"/>
            <a:endParaRPr lang="en-US" dirty="0"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en-US" dirty="0"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en-US" dirty="0"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en-US" smtClean="0"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ar-IQ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660525"/>
            <a:ext cx="5905500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306334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320</Words>
  <Application>Microsoft Office PowerPoint</Application>
  <PresentationFormat>عرض على الشاشة (3:4)‏</PresentationFormat>
  <Paragraphs>42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IMMOBILIZATION (FIXATION)</vt:lpstr>
      <vt:lpstr>Objectives of the fixation </vt:lpstr>
      <vt:lpstr>Methods of Fixation</vt:lpstr>
      <vt:lpstr>عرض تقديمي في PowerPoint</vt:lpstr>
      <vt:lpstr>Temporary Splintage</vt:lpstr>
      <vt:lpstr>Coaptation Splints and Casts</vt:lpstr>
      <vt:lpstr>Casts  &amp; splint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IMMOBILIZATION (FIXATION)</dc:title>
  <dc:creator>Maher</dc:creator>
  <cp:lastModifiedBy>Maher</cp:lastModifiedBy>
  <cp:revision>12</cp:revision>
  <dcterms:created xsi:type="dcterms:W3CDTF">2024-03-19T18:09:49Z</dcterms:created>
  <dcterms:modified xsi:type="dcterms:W3CDTF">2024-03-23T21:52:10Z</dcterms:modified>
</cp:coreProperties>
</file>